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4" r:id="rId8"/>
    <p:sldId id="265" r:id="rId9"/>
    <p:sldId id="261" r:id="rId10"/>
    <p:sldId id="266" r:id="rId11"/>
    <p:sldId id="263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51BDA626-8D5D-4839-82AF-D6C985427BBB}"/>
    <pc:docChg chg="modSld">
      <pc:chgData name="Fluitsma, D.W.P.M. (Daniel)" userId="aab17d33-b89b-4526-b7c1-165dab8f619f" providerId="ADAL" clId="{51BDA626-8D5D-4839-82AF-D6C985427BBB}" dt="2023-01-17T09:02:06.610" v="3" actId="20577"/>
      <pc:docMkLst>
        <pc:docMk/>
      </pc:docMkLst>
      <pc:sldChg chg="modSp mod">
        <pc:chgData name="Fluitsma, D.W.P.M. (Daniel)" userId="aab17d33-b89b-4526-b7c1-165dab8f619f" providerId="ADAL" clId="{51BDA626-8D5D-4839-82AF-D6C985427BBB}" dt="2023-01-17T08:58:34.827" v="2" actId="20577"/>
        <pc:sldMkLst>
          <pc:docMk/>
          <pc:sldMk cId="3561268934" sldId="257"/>
        </pc:sldMkLst>
        <pc:spChg chg="mod">
          <ac:chgData name="Fluitsma, D.W.P.M. (Daniel)" userId="aab17d33-b89b-4526-b7c1-165dab8f619f" providerId="ADAL" clId="{51BDA626-8D5D-4839-82AF-D6C985427BBB}" dt="2023-01-17T08:58:34.827" v="2" actId="20577"/>
          <ac:spMkLst>
            <pc:docMk/>
            <pc:sldMk cId="3561268934" sldId="257"/>
            <ac:spMk id="3" creationId="{BA653CE6-90A7-F124-5B8A-25FF7D0AFC52}"/>
          </ac:spMkLst>
        </pc:spChg>
      </pc:sldChg>
      <pc:sldChg chg="modSp mod">
        <pc:chgData name="Fluitsma, D.W.P.M. (Daniel)" userId="aab17d33-b89b-4526-b7c1-165dab8f619f" providerId="ADAL" clId="{51BDA626-8D5D-4839-82AF-D6C985427BBB}" dt="2023-01-17T09:02:06.610" v="3" actId="20577"/>
        <pc:sldMkLst>
          <pc:docMk/>
          <pc:sldMk cId="633671234" sldId="260"/>
        </pc:sldMkLst>
        <pc:spChg chg="mod">
          <ac:chgData name="Fluitsma, D.W.P.M. (Daniel)" userId="aab17d33-b89b-4526-b7c1-165dab8f619f" providerId="ADAL" clId="{51BDA626-8D5D-4839-82AF-D6C985427BBB}" dt="2023-01-17T09:02:06.610" v="3" actId="20577"/>
          <ac:spMkLst>
            <pc:docMk/>
            <pc:sldMk cId="633671234" sldId="260"/>
            <ac:spMk id="3" creationId="{A3C51790-C9B0-00A7-AA45-7B99982AF8A5}"/>
          </ac:spMkLst>
        </pc:spChg>
      </pc:sldChg>
    </pc:docChg>
  </pc:docChgLst>
  <pc:docChgLst>
    <pc:chgData name="Fluitsma, D.W.P.M. (Daniel)" userId="aab17d33-b89b-4526-b7c1-165dab8f619f" providerId="ADAL" clId="{20D4BAE0-8593-4EA6-987F-832E8D492430}"/>
    <pc:docChg chg="undo custSel addSld modSld sldOrd">
      <pc:chgData name="Fluitsma, D.W.P.M. (Daniel)" userId="aab17d33-b89b-4526-b7c1-165dab8f619f" providerId="ADAL" clId="{20D4BAE0-8593-4EA6-987F-832E8D492430}" dt="2023-01-05T10:59:38.976" v="6055" actId="20577"/>
      <pc:docMkLst>
        <pc:docMk/>
      </pc:docMkLst>
      <pc:sldChg chg="modSp mod">
        <pc:chgData name="Fluitsma, D.W.P.M. (Daniel)" userId="aab17d33-b89b-4526-b7c1-165dab8f619f" providerId="ADAL" clId="{20D4BAE0-8593-4EA6-987F-832E8D492430}" dt="2023-01-05T10:31:00.008" v="1354" actId="20577"/>
        <pc:sldMkLst>
          <pc:docMk/>
          <pc:sldMk cId="2646838494" sldId="259"/>
        </pc:sldMkLst>
        <pc:spChg chg="mod">
          <ac:chgData name="Fluitsma, D.W.P.M. (Daniel)" userId="aab17d33-b89b-4526-b7c1-165dab8f619f" providerId="ADAL" clId="{20D4BAE0-8593-4EA6-987F-832E8D492430}" dt="2023-01-05T10:31:00.008" v="1354" actId="20577"/>
          <ac:spMkLst>
            <pc:docMk/>
            <pc:sldMk cId="2646838494" sldId="259"/>
            <ac:spMk id="2" creationId="{C48A105D-D956-0265-A7E1-B69FC87C47AC}"/>
          </ac:spMkLst>
        </pc:spChg>
      </pc:sldChg>
      <pc:sldChg chg="modSp mod">
        <pc:chgData name="Fluitsma, D.W.P.M. (Daniel)" userId="aab17d33-b89b-4526-b7c1-165dab8f619f" providerId="ADAL" clId="{20D4BAE0-8593-4EA6-987F-832E8D492430}" dt="2023-01-05T10:31:07.522" v="1360" actId="14100"/>
        <pc:sldMkLst>
          <pc:docMk/>
          <pc:sldMk cId="633671234" sldId="260"/>
        </pc:sldMkLst>
        <pc:spChg chg="mod">
          <ac:chgData name="Fluitsma, D.W.P.M. (Daniel)" userId="aab17d33-b89b-4526-b7c1-165dab8f619f" providerId="ADAL" clId="{20D4BAE0-8593-4EA6-987F-832E8D492430}" dt="2023-01-05T10:31:07.522" v="1360" actId="14100"/>
          <ac:spMkLst>
            <pc:docMk/>
            <pc:sldMk cId="633671234" sldId="260"/>
            <ac:spMk id="2" creationId="{4BC93520-072E-C3D9-A9E8-A0D5C9503C5D}"/>
          </ac:spMkLst>
        </pc:spChg>
        <pc:spChg chg="mod">
          <ac:chgData name="Fluitsma, D.W.P.M. (Daniel)" userId="aab17d33-b89b-4526-b7c1-165dab8f619f" providerId="ADAL" clId="{20D4BAE0-8593-4EA6-987F-832E8D492430}" dt="2023-01-05T10:27:34.239" v="817" actId="20577"/>
          <ac:spMkLst>
            <pc:docMk/>
            <pc:sldMk cId="633671234" sldId="260"/>
            <ac:spMk id="3" creationId="{A3C51790-C9B0-00A7-AA45-7B99982AF8A5}"/>
          </ac:spMkLst>
        </pc:spChg>
      </pc:sldChg>
      <pc:sldChg chg="modSp mod ord">
        <pc:chgData name="Fluitsma, D.W.P.M. (Daniel)" userId="aab17d33-b89b-4526-b7c1-165dab8f619f" providerId="ADAL" clId="{20D4BAE0-8593-4EA6-987F-832E8D492430}" dt="2023-01-05T10:43:22.938" v="3813" actId="20577"/>
        <pc:sldMkLst>
          <pc:docMk/>
          <pc:sldMk cId="3168585547" sldId="261"/>
        </pc:sldMkLst>
        <pc:spChg chg="mod">
          <ac:chgData name="Fluitsma, D.W.P.M. (Daniel)" userId="aab17d33-b89b-4526-b7c1-165dab8f619f" providerId="ADAL" clId="{20D4BAE0-8593-4EA6-987F-832E8D492430}" dt="2023-01-05T10:43:22.938" v="3813" actId="20577"/>
          <ac:spMkLst>
            <pc:docMk/>
            <pc:sldMk cId="3168585547" sldId="261"/>
            <ac:spMk id="3" creationId="{ABC7ACA1-3363-CB4C-BC87-86CAD8CBE7F0}"/>
          </ac:spMkLst>
        </pc:spChg>
      </pc:sldChg>
      <pc:sldChg chg="modSp new mod">
        <pc:chgData name="Fluitsma, D.W.P.M. (Daniel)" userId="aab17d33-b89b-4526-b7c1-165dab8f619f" providerId="ADAL" clId="{20D4BAE0-8593-4EA6-987F-832E8D492430}" dt="2023-01-05T10:59:38.976" v="6055" actId="20577"/>
        <pc:sldMkLst>
          <pc:docMk/>
          <pc:sldMk cId="526690245" sldId="263"/>
        </pc:sldMkLst>
        <pc:spChg chg="mod">
          <ac:chgData name="Fluitsma, D.W.P.M. (Daniel)" userId="aab17d33-b89b-4526-b7c1-165dab8f619f" providerId="ADAL" clId="{20D4BAE0-8593-4EA6-987F-832E8D492430}" dt="2023-01-05T10:54:52.053" v="5090" actId="20577"/>
          <ac:spMkLst>
            <pc:docMk/>
            <pc:sldMk cId="526690245" sldId="263"/>
            <ac:spMk id="2" creationId="{ECCBC54B-1933-DDAA-B8DA-DB9F3556105A}"/>
          </ac:spMkLst>
        </pc:spChg>
        <pc:spChg chg="mod">
          <ac:chgData name="Fluitsma, D.W.P.M. (Daniel)" userId="aab17d33-b89b-4526-b7c1-165dab8f619f" providerId="ADAL" clId="{20D4BAE0-8593-4EA6-987F-832E8D492430}" dt="2023-01-05T10:59:38.976" v="6055" actId="20577"/>
          <ac:spMkLst>
            <pc:docMk/>
            <pc:sldMk cId="526690245" sldId="263"/>
            <ac:spMk id="3" creationId="{BF16B157-2D57-D9C3-754C-F014A0A70F26}"/>
          </ac:spMkLst>
        </pc:spChg>
      </pc:sldChg>
      <pc:sldChg chg="modSp new mod">
        <pc:chgData name="Fluitsma, D.W.P.M. (Daniel)" userId="aab17d33-b89b-4526-b7c1-165dab8f619f" providerId="ADAL" clId="{20D4BAE0-8593-4EA6-987F-832E8D492430}" dt="2023-01-05T10:30:43.637" v="1345" actId="20577"/>
        <pc:sldMkLst>
          <pc:docMk/>
          <pc:sldMk cId="1990941198" sldId="264"/>
        </pc:sldMkLst>
        <pc:spChg chg="mod">
          <ac:chgData name="Fluitsma, D.W.P.M. (Daniel)" userId="aab17d33-b89b-4526-b7c1-165dab8f619f" providerId="ADAL" clId="{20D4BAE0-8593-4EA6-987F-832E8D492430}" dt="2023-01-05T10:28:12.022" v="855" actId="20577"/>
          <ac:spMkLst>
            <pc:docMk/>
            <pc:sldMk cId="1990941198" sldId="264"/>
            <ac:spMk id="2" creationId="{55D5F40F-4E5E-49C1-79A9-7F6EC2706FDE}"/>
          </ac:spMkLst>
        </pc:spChg>
        <pc:spChg chg="mod">
          <ac:chgData name="Fluitsma, D.W.P.M. (Daniel)" userId="aab17d33-b89b-4526-b7c1-165dab8f619f" providerId="ADAL" clId="{20D4BAE0-8593-4EA6-987F-832E8D492430}" dt="2023-01-05T10:30:43.637" v="1345" actId="20577"/>
          <ac:spMkLst>
            <pc:docMk/>
            <pc:sldMk cId="1990941198" sldId="264"/>
            <ac:spMk id="3" creationId="{BF449275-05DC-1C44-68C3-22F6EFC880D3}"/>
          </ac:spMkLst>
        </pc:spChg>
      </pc:sldChg>
      <pc:sldChg chg="modSp new mod ord">
        <pc:chgData name="Fluitsma, D.W.P.M. (Daniel)" userId="aab17d33-b89b-4526-b7c1-165dab8f619f" providerId="ADAL" clId="{20D4BAE0-8593-4EA6-987F-832E8D492430}" dt="2023-01-05T10:34:34.256" v="2279" actId="20577"/>
        <pc:sldMkLst>
          <pc:docMk/>
          <pc:sldMk cId="2854440465" sldId="265"/>
        </pc:sldMkLst>
        <pc:spChg chg="mod">
          <ac:chgData name="Fluitsma, D.W.P.M. (Daniel)" userId="aab17d33-b89b-4526-b7c1-165dab8f619f" providerId="ADAL" clId="{20D4BAE0-8593-4EA6-987F-832E8D492430}" dt="2023-01-05T10:31:44.625" v="1476" actId="20577"/>
          <ac:spMkLst>
            <pc:docMk/>
            <pc:sldMk cId="2854440465" sldId="265"/>
            <ac:spMk id="2" creationId="{5ED5034F-9309-B671-0235-F62E3E8013C7}"/>
          </ac:spMkLst>
        </pc:spChg>
        <pc:spChg chg="mod">
          <ac:chgData name="Fluitsma, D.W.P.M. (Daniel)" userId="aab17d33-b89b-4526-b7c1-165dab8f619f" providerId="ADAL" clId="{20D4BAE0-8593-4EA6-987F-832E8D492430}" dt="2023-01-05T10:34:34.256" v="2279" actId="20577"/>
          <ac:spMkLst>
            <pc:docMk/>
            <pc:sldMk cId="2854440465" sldId="265"/>
            <ac:spMk id="3" creationId="{E226102C-8177-716B-A89E-B434A0DE463D}"/>
          </ac:spMkLst>
        </pc:spChg>
      </pc:sldChg>
      <pc:sldChg chg="modSp new mod">
        <pc:chgData name="Fluitsma, D.W.P.M. (Daniel)" userId="aab17d33-b89b-4526-b7c1-165dab8f619f" providerId="ADAL" clId="{20D4BAE0-8593-4EA6-987F-832E8D492430}" dt="2023-01-05T10:54:33.382" v="5050" actId="20577"/>
        <pc:sldMkLst>
          <pc:docMk/>
          <pc:sldMk cId="272341759" sldId="266"/>
        </pc:sldMkLst>
        <pc:spChg chg="mod">
          <ac:chgData name="Fluitsma, D.W.P.M. (Daniel)" userId="aab17d33-b89b-4526-b7c1-165dab8f619f" providerId="ADAL" clId="{20D4BAE0-8593-4EA6-987F-832E8D492430}" dt="2023-01-05T10:54:33.382" v="5050" actId="20577"/>
          <ac:spMkLst>
            <pc:docMk/>
            <pc:sldMk cId="272341759" sldId="266"/>
            <ac:spMk id="2" creationId="{7A7E952A-9981-3E9B-DE0D-82C9528F3B4C}"/>
          </ac:spMkLst>
        </pc:spChg>
        <pc:spChg chg="mod">
          <ac:chgData name="Fluitsma, D.W.P.M. (Daniel)" userId="aab17d33-b89b-4526-b7c1-165dab8f619f" providerId="ADAL" clId="{20D4BAE0-8593-4EA6-987F-832E8D492430}" dt="2023-01-05T10:54:23.312" v="5045" actId="20577"/>
          <ac:spMkLst>
            <pc:docMk/>
            <pc:sldMk cId="272341759" sldId="266"/>
            <ac:spMk id="3" creationId="{203304FE-061B-6429-E137-E84FF9DC975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3296B4-6042-6C7F-E9C9-9A44153C0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90FCA99-11B3-16F6-4591-00AAC8FB3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764260-40D8-8B70-23B7-DD910DF74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E45E-26E4-42BF-BF82-97B5FC335F00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BF24DA-A70C-08EB-F732-5A2EFCBA3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A850D84-798B-DD11-CE0D-46315A18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9CAC-C0E7-4052-B7AE-4F567B003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98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338B06-87CA-2EFC-E2E7-606206516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9BB8980-70F6-08D6-57A9-B5076818B6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E4A822-20CB-5BB6-E1C0-7B4E4CB55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E45E-26E4-42BF-BF82-97B5FC335F00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5F68C4-747F-21E4-D2DE-916CB679F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661454-5177-5FB6-7B08-DA70C25F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9CAC-C0E7-4052-B7AE-4F567B003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0631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0BB49A4-BF0D-08F3-34B1-75B283A7C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A6DCA2A-1765-4889-6CB9-709A80BCF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BC4827-622F-9F22-705B-AE4D813E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E45E-26E4-42BF-BF82-97B5FC335F00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1570F7B-9B31-BA0F-924A-35608928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D86C1A-94D9-6257-B329-887446CB1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9CAC-C0E7-4052-B7AE-4F567B003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259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F1F839-D182-A1A2-2198-C3C10640E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7D0925-A114-555E-B36B-BD9AE619C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05E935-9212-FF88-BEF2-CFF138507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E45E-26E4-42BF-BF82-97B5FC335F00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B57B9E-930F-682B-E91E-FD3B53C02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790DE7-E9A2-AC4B-F871-1F3B31A8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9CAC-C0E7-4052-B7AE-4F567B003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4476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7A6FB-A94C-7AE5-12BD-9284064A3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EBFAF6E-8F66-040D-C63D-3953C863D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431CD6-2923-7BE8-C729-C5BA7A3E5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E45E-26E4-42BF-BF82-97B5FC335F00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265A9D-9234-434F-7862-950964B0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68C564-172A-AFAC-F245-8EAC15D2A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9CAC-C0E7-4052-B7AE-4F567B003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826B82-5B1C-3090-4BAB-10C8D93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AB3062C-491E-1392-D3AF-99DFC5CAD3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A8FE19A-1921-4808-E048-C509CAFD2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BD8062-3E8C-7D4E-5BC5-CEC41C2FF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E45E-26E4-42BF-BF82-97B5FC335F00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61C7A32-5E28-DBC0-77B6-96F891E57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4C2D596-53D1-4516-D6AA-160C10752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9CAC-C0E7-4052-B7AE-4F567B003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839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88A85A-885C-BCAC-FA74-22C65BC2A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F7295CC-32E1-EEA2-FDC2-6EEC410F2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BDF3989-C865-9351-B96F-1488F625B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C1C11B-7986-BC2D-1514-A571FA4BAD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C688EA0-FD10-57F7-FF6E-29FA6EA7BB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67A46A1-49BB-3969-D001-407FFDB4D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E45E-26E4-42BF-BF82-97B5FC335F00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C975F16-529D-CA76-BF3E-475065BEA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0C1A506-EF5E-60EF-ED6F-9E05E093C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9CAC-C0E7-4052-B7AE-4F567B003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268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218EC-0D70-EA00-0EBE-680BEAAFF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1CFEF72-A202-405D-55AE-B419A2586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E45E-26E4-42BF-BF82-97B5FC335F00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4EF1F1E-2058-7497-955B-13EDB83C2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E81FD6-143C-9D3E-D89B-08DB4D2C4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9CAC-C0E7-4052-B7AE-4F567B003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663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DE8F6DB-FE67-BD31-5682-74BE48D7D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E45E-26E4-42BF-BF82-97B5FC335F00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8F4DDBB-14EF-3872-113C-18AB2142E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2D20276-B49F-E6E8-F039-26DF5D2C2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9CAC-C0E7-4052-B7AE-4F567B003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062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09997-31D5-5A23-7F6D-53EBDBA8C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296C3D-2C11-0BF1-B942-47E98A6FF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6DB9251-132B-16DA-1BB5-B8BACCFDE8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C074A4-5152-4A64-64EC-A6CE7C00F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E45E-26E4-42BF-BF82-97B5FC335F00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EF00CC8-A0FB-E9AF-2CDA-A018A8ACB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437068E-D21A-B2E6-DEEA-A1163D420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9CAC-C0E7-4052-B7AE-4F567B003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4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273D64-0B70-8199-3A52-A94FBF4CF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D8D55AB-C015-9286-9910-4B9DA382AD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018302E-EE6D-3055-8732-EF26AECDF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B20A991-06D1-99FA-6341-793155AD3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0E45E-26E4-42BF-BF82-97B5FC335F00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E0C49B-D036-B886-F29D-DA491C7E6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ACB7D2E-61AA-B733-07E8-03FDA89C3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9CAC-C0E7-4052-B7AE-4F567B003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599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8F1DED7-0B85-E827-C77E-5183AEA03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2224DA0-E7F0-6C3A-00FB-C63A797672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4D5908-1D2D-6686-5AE2-055AA5262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0E45E-26E4-42BF-BF82-97B5FC335F00}" type="datetimeFigureOut">
              <a:rPr lang="nl-NL" smtClean="0"/>
              <a:t>17-1-2023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24377BE-557B-029C-7100-AE19D83CBF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66FC21-C638-2B62-73D0-02C90F6AA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09CAC-C0E7-4052-B7AE-4F567B003F0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017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08C317A-FA44-F10A-6A15-1193D57BC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H5: Het </a:t>
            </a:r>
            <a:r>
              <a:rPr lang="en-US" dirty="0" err="1"/>
              <a:t>strafrecht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4C81579E-2DBC-F32A-0F8E-C4614D58B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hoofdstuk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deelvragen</a:t>
            </a:r>
            <a:r>
              <a:rPr lang="en-US" dirty="0"/>
              <a:t> </a:t>
            </a:r>
            <a:r>
              <a:rPr lang="en-US" dirty="0" err="1"/>
              <a:t>behandeld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Wat 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uitgangspunten</a:t>
            </a:r>
            <a:r>
              <a:rPr lang="en-US" dirty="0"/>
              <a:t> van het </a:t>
            </a:r>
            <a:r>
              <a:rPr lang="en-US" dirty="0" err="1"/>
              <a:t>strafrecht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Wat 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rechten</a:t>
            </a:r>
            <a:r>
              <a:rPr lang="en-US" dirty="0"/>
              <a:t> van </a:t>
            </a:r>
            <a:r>
              <a:rPr lang="en-US" dirty="0" err="1"/>
              <a:t>verdachten</a:t>
            </a:r>
            <a:r>
              <a:rPr lang="en-US" dirty="0"/>
              <a:t> </a:t>
            </a:r>
            <a:r>
              <a:rPr lang="en-US" dirty="0" err="1"/>
              <a:t>tijdens</a:t>
            </a:r>
            <a:r>
              <a:rPr lang="en-US" dirty="0"/>
              <a:t> het </a:t>
            </a:r>
            <a:r>
              <a:rPr lang="en-US" dirty="0" err="1"/>
              <a:t>strafrecht</a:t>
            </a:r>
            <a:r>
              <a:rPr lang="en-US" dirty="0"/>
              <a:t>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4954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7E952A-9981-3E9B-DE0D-82C9528F3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5.2: Hoe lang </a:t>
            </a:r>
            <a:r>
              <a:rPr lang="en-US" sz="3200" dirty="0" err="1"/>
              <a:t>kun</a:t>
            </a:r>
            <a:r>
              <a:rPr lang="en-US" sz="3200" dirty="0"/>
              <a:t> je </a:t>
            </a:r>
            <a:r>
              <a:rPr lang="en-US" sz="3200" dirty="0" err="1"/>
              <a:t>als</a:t>
            </a:r>
            <a:r>
              <a:rPr lang="en-US" sz="3200" dirty="0"/>
              <a:t> </a:t>
            </a:r>
            <a:r>
              <a:rPr lang="en-US" sz="3200" dirty="0" err="1"/>
              <a:t>verdachte</a:t>
            </a:r>
            <a:r>
              <a:rPr lang="en-US" sz="3200" dirty="0"/>
              <a:t> </a:t>
            </a:r>
            <a:r>
              <a:rPr lang="en-US" sz="3200" dirty="0" err="1"/>
              <a:t>worden</a:t>
            </a:r>
            <a:r>
              <a:rPr lang="en-US" sz="3200" dirty="0"/>
              <a:t> </a:t>
            </a:r>
            <a:r>
              <a:rPr lang="en-US" sz="3200" dirty="0" err="1"/>
              <a:t>vastgehouden</a:t>
            </a:r>
            <a:r>
              <a:rPr lang="en-US" sz="3200" dirty="0"/>
              <a:t>?</a:t>
            </a:r>
            <a:endParaRPr lang="nl-NL" sz="32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3304FE-061B-6429-E137-E84FF9DC9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53186" cy="4351338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nl-NL" dirty="0"/>
              <a:t>De politie mag een verdachte na ene aanhouding (arrestatie) voor verhoor 9 uur vasthouden op het politiebureau;</a:t>
            </a:r>
            <a:br>
              <a:rPr lang="nl-NL" dirty="0"/>
            </a:br>
            <a:r>
              <a:rPr lang="nl-NL" sz="1800" dirty="0"/>
              <a:t>(De tijd tussen 00.00 uur en 09.00 uur wordt hierbij niet meegerekend).</a:t>
            </a:r>
          </a:p>
          <a:p>
            <a:r>
              <a:rPr lang="nl-NL" dirty="0"/>
              <a:t>De officier van justitie, die formeel het onderzoek tegen de verdachte leidt, kan toestemming geven voor een verlenging van tweemaal drie dagen;</a:t>
            </a:r>
            <a:br>
              <a:rPr lang="nl-NL" dirty="0"/>
            </a:br>
            <a:r>
              <a:rPr lang="nl-NL" sz="1800" dirty="0"/>
              <a:t>(Die toestemming geeft hij meestal wel als er sprake is van zware misdrijven of als er meer tijd nodig is voor een onderzoek).</a:t>
            </a:r>
          </a:p>
          <a:p>
            <a:r>
              <a:rPr lang="nl-NL" dirty="0"/>
              <a:t>Wanneer de OvJ de verdachte langer dag 6 dagen wil vasthouden, moet de rechter- commissaris van de rechtbank dit goedkeuren voor 14 dagen;</a:t>
            </a:r>
            <a:br>
              <a:rPr lang="nl-NL" dirty="0"/>
            </a:br>
            <a:r>
              <a:rPr lang="nl-NL" sz="1800" dirty="0"/>
              <a:t>(Dan gaat de voorlopige hechtenis in en gaat een verdachte naar een Huis van Bewaring).</a:t>
            </a:r>
          </a:p>
          <a:p>
            <a:r>
              <a:rPr lang="nl-NL" dirty="0"/>
              <a:t>De periode van de voorlopige hechtenis kan drie keer verlengd worden met drie keer dertig dagen;</a:t>
            </a:r>
          </a:p>
          <a:p>
            <a:pPr marL="0" indent="0">
              <a:buNone/>
            </a:pPr>
            <a:r>
              <a:rPr lang="nl-NL" dirty="0"/>
              <a:t>In totaal kan een verdachte dus 110 dagen en 9 uur worden vastgehouden, </a:t>
            </a:r>
            <a:br>
              <a:rPr lang="nl-NL" dirty="0"/>
            </a:br>
            <a:r>
              <a:rPr lang="nl-NL" dirty="0"/>
              <a:t>voordat een rechtszaak begint.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341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CBC54B-1933-DDAA-B8DA-DB9F35561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5.2: </a:t>
            </a:r>
            <a:r>
              <a:rPr lang="en-US" dirty="0" err="1"/>
              <a:t>Rechten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belangen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16B157-2D57-D9C3-754C-F014A0A70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&amp; </a:t>
            </a:r>
            <a:r>
              <a:rPr lang="en-US" dirty="0" err="1"/>
              <a:t>Soms</a:t>
            </a:r>
            <a:r>
              <a:rPr lang="en-US" dirty="0"/>
              <a:t> </a:t>
            </a:r>
            <a:r>
              <a:rPr lang="en-US" dirty="0" err="1"/>
              <a:t>botsen</a:t>
            </a:r>
            <a:r>
              <a:rPr lang="en-US" dirty="0"/>
              <a:t> de </a:t>
            </a:r>
            <a:r>
              <a:rPr lang="en-US" dirty="0" err="1"/>
              <a:t>rechten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</a:t>
            </a:r>
            <a:r>
              <a:rPr lang="en-US" dirty="0"/>
              <a:t> met de 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 err="1"/>
              <a:t>belangen</a:t>
            </a:r>
            <a:r>
              <a:rPr lang="en-US" dirty="0"/>
              <a:t> van </a:t>
            </a:r>
            <a:r>
              <a:rPr lang="en-US" dirty="0" err="1"/>
              <a:t>slachtoffers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- </a:t>
            </a:r>
            <a:r>
              <a:rPr lang="en-US" sz="1800" dirty="0" err="1"/>
              <a:t>Verdachte</a:t>
            </a:r>
            <a:r>
              <a:rPr lang="en-US" sz="1800" dirty="0"/>
              <a:t> </a:t>
            </a:r>
            <a:r>
              <a:rPr lang="en-US" sz="1800" dirty="0" err="1"/>
              <a:t>wil</a:t>
            </a:r>
            <a:r>
              <a:rPr lang="en-US" sz="1800" dirty="0"/>
              <a:t> </a:t>
            </a:r>
            <a:r>
              <a:rPr lang="en-US" sz="1800" dirty="0" err="1"/>
              <a:t>niet</a:t>
            </a:r>
            <a:r>
              <a:rPr lang="en-US" sz="1800" dirty="0"/>
              <a:t> </a:t>
            </a:r>
            <a:r>
              <a:rPr lang="en-US" sz="1800" dirty="0" err="1"/>
              <a:t>vastgehouden</a:t>
            </a:r>
            <a:r>
              <a:rPr lang="en-US" sz="1800" dirty="0"/>
              <a:t> </a:t>
            </a:r>
            <a:r>
              <a:rPr lang="en-US" sz="1800" dirty="0" err="1"/>
              <a:t>worden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/of </a:t>
            </a:r>
            <a:r>
              <a:rPr lang="en-US" sz="1800" dirty="0" err="1"/>
              <a:t>snel</a:t>
            </a:r>
            <a:r>
              <a:rPr lang="en-US" sz="1800" dirty="0"/>
              <a:t> </a:t>
            </a:r>
            <a:r>
              <a:rPr lang="en-US" sz="1800" dirty="0" err="1"/>
              <a:t>vrijgelaten</a:t>
            </a:r>
            <a:r>
              <a:rPr lang="en-US" sz="1800" dirty="0"/>
              <a:t> </a:t>
            </a:r>
            <a:r>
              <a:rPr lang="en-US" sz="1800" dirty="0" err="1"/>
              <a:t>worden</a:t>
            </a:r>
            <a:r>
              <a:rPr lang="en-US" sz="1800" dirty="0"/>
              <a:t>.</a:t>
            </a:r>
            <a:br>
              <a:rPr lang="en-US" sz="1800" dirty="0"/>
            </a:br>
            <a:r>
              <a:rPr lang="en-US" sz="1800" dirty="0"/>
              <a:t>        - </a:t>
            </a:r>
            <a:r>
              <a:rPr lang="en-US" sz="1800" dirty="0" err="1"/>
              <a:t>Slachtoffers</a:t>
            </a:r>
            <a:r>
              <a:rPr lang="en-US" sz="1800" dirty="0"/>
              <a:t> </a:t>
            </a:r>
            <a:r>
              <a:rPr lang="en-US" sz="1800" dirty="0" err="1"/>
              <a:t>willen</a:t>
            </a:r>
            <a:r>
              <a:rPr lang="en-US" sz="1800" dirty="0"/>
              <a:t> </a:t>
            </a:r>
            <a:r>
              <a:rPr lang="en-US" sz="1800" dirty="0" err="1"/>
              <a:t>dat</a:t>
            </a:r>
            <a:r>
              <a:rPr lang="en-US" sz="1800" dirty="0"/>
              <a:t> de </a:t>
            </a:r>
            <a:r>
              <a:rPr lang="en-US" sz="1800" dirty="0" err="1"/>
              <a:t>verdachte</a:t>
            </a:r>
            <a:r>
              <a:rPr lang="en-US" sz="1800" dirty="0"/>
              <a:t>/ </a:t>
            </a:r>
            <a:r>
              <a:rPr lang="en-US" sz="1800" dirty="0" err="1"/>
              <a:t>dader</a:t>
            </a:r>
            <a:r>
              <a:rPr lang="en-US" sz="1800" dirty="0"/>
              <a:t> </a:t>
            </a:r>
            <a:r>
              <a:rPr lang="en-US" sz="1800" dirty="0" err="1"/>
              <a:t>snel</a:t>
            </a:r>
            <a:r>
              <a:rPr lang="en-US" sz="1800" dirty="0"/>
              <a:t> achter de </a:t>
            </a:r>
            <a:r>
              <a:rPr lang="en-US" sz="1800" dirty="0" err="1"/>
              <a:t>tralies</a:t>
            </a:r>
            <a:r>
              <a:rPr lang="en-US" sz="1800" dirty="0"/>
              <a:t> </a:t>
            </a:r>
            <a:r>
              <a:rPr lang="en-US" sz="1800" dirty="0" err="1"/>
              <a:t>verdwijnt</a:t>
            </a:r>
            <a:r>
              <a:rPr lang="en-US" sz="1800" dirty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dirty="0"/>
              <a:t>&amp; De rechten van een verdachte kunnen het opsporen en vervolgen </a:t>
            </a:r>
            <a:br>
              <a:rPr lang="nl-NL" dirty="0"/>
            </a:br>
            <a:r>
              <a:rPr lang="nl-NL" dirty="0"/>
              <a:t>    van strafbare feiten bemoeilijken.</a:t>
            </a:r>
            <a:br>
              <a:rPr lang="nl-NL" dirty="0"/>
            </a:br>
            <a:r>
              <a:rPr lang="nl-NL" dirty="0"/>
              <a:t>     </a:t>
            </a:r>
            <a:r>
              <a:rPr lang="nl-NL" sz="1800" dirty="0"/>
              <a:t>- politie en justitie kunnen (en willen) gebruik maken van opsporingsbevoegdheden, </a:t>
            </a:r>
            <a:br>
              <a:rPr lang="nl-NL" sz="1800" dirty="0"/>
            </a:br>
            <a:r>
              <a:rPr lang="nl-NL" sz="1800" dirty="0"/>
              <a:t>          zoals het afluisteren van een telefoon van een verdachte of een woning of een pand van een verdachte </a:t>
            </a:r>
            <a:br>
              <a:rPr lang="nl-NL" sz="1800" dirty="0"/>
            </a:br>
            <a:r>
              <a:rPr lang="nl-NL" sz="1800" dirty="0"/>
              <a:t>          binnengaan;</a:t>
            </a:r>
            <a:br>
              <a:rPr lang="nl-NL" sz="1800" dirty="0"/>
            </a:br>
            <a:r>
              <a:rPr lang="nl-NL" sz="1800" dirty="0"/>
              <a:t>        - een verdachte is tegelijkertijd gewoon een burgers die in de rechtsstaat gebruik kan maken van </a:t>
            </a:r>
            <a:r>
              <a:rPr lang="nl-NL" sz="1800"/>
              <a:t>allerlei </a:t>
            </a:r>
            <a:br>
              <a:rPr lang="nl-NL" sz="1800"/>
            </a:br>
            <a:r>
              <a:rPr lang="nl-NL" sz="1800"/>
              <a:t>          grondrechten</a:t>
            </a:r>
            <a:r>
              <a:rPr lang="nl-NL" sz="1800" dirty="0"/>
              <a:t>, zoals recht op vrijheid of recht op privacy. 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6690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65957A-BEEE-3C7C-8C85-A6E940BAD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5.1: Het </a:t>
            </a:r>
            <a:r>
              <a:rPr lang="en-US" dirty="0" err="1"/>
              <a:t>strafrecht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A653CE6-90A7-F124-5B8A-25FF7D0AF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Het </a:t>
            </a:r>
            <a:r>
              <a:rPr lang="en-US" dirty="0" err="1"/>
              <a:t>strafrecht</a:t>
            </a:r>
            <a:r>
              <a:rPr lang="en-US" dirty="0"/>
              <a:t>: “ alle regels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wetten</a:t>
            </a:r>
            <a:r>
              <a:rPr lang="en-US" dirty="0"/>
              <a:t> over het </a:t>
            </a:r>
            <a:r>
              <a:rPr lang="en-US" dirty="0" err="1"/>
              <a:t>straffen</a:t>
            </a:r>
            <a:r>
              <a:rPr lang="en-US" dirty="0"/>
              <a:t> van </a:t>
            </a:r>
            <a:r>
              <a:rPr lang="en-US" dirty="0" err="1"/>
              <a:t>mensen</a:t>
            </a:r>
            <a:r>
              <a:rPr lang="en-US" dirty="0"/>
              <a:t> die de wet </a:t>
            </a:r>
            <a:r>
              <a:rPr lang="en-US" dirty="0" err="1"/>
              <a:t>overtreden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het </a:t>
            </a:r>
            <a:r>
              <a:rPr lang="en-US" dirty="0" err="1"/>
              <a:t>strafrecht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vastgelegd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/>
              <a:t>De taken van de </a:t>
            </a:r>
            <a:r>
              <a:rPr lang="en-US" dirty="0" err="1"/>
              <a:t>politie</a:t>
            </a:r>
            <a:r>
              <a:rPr lang="en-US" dirty="0"/>
              <a:t>, </a:t>
            </a:r>
            <a:r>
              <a:rPr lang="en-US" dirty="0" err="1"/>
              <a:t>officier</a:t>
            </a:r>
            <a:r>
              <a:rPr lang="en-US" dirty="0"/>
              <a:t> van </a:t>
            </a:r>
            <a:r>
              <a:rPr lang="en-US" dirty="0" err="1"/>
              <a:t>justitie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taken van de </a:t>
            </a:r>
            <a:r>
              <a:rPr lang="en-US" dirty="0" err="1"/>
              <a:t>verdachte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rechten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plichten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126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097339-548C-84AC-7F65-1D89F446F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5.1: </a:t>
            </a:r>
            <a:r>
              <a:rPr lang="en-US" dirty="0" err="1"/>
              <a:t>Uitgangspunten</a:t>
            </a:r>
            <a:r>
              <a:rPr lang="en-US" dirty="0"/>
              <a:t> van het </a:t>
            </a:r>
            <a:r>
              <a:rPr lang="en-US" dirty="0" err="1"/>
              <a:t>strafrecht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BE0382-98B6-9A2E-A113-37E7EE836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1583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uitgangspunten</a:t>
            </a:r>
            <a:r>
              <a:rPr lang="en-US" dirty="0"/>
              <a:t> van het </a:t>
            </a:r>
            <a:r>
              <a:rPr lang="en-US" dirty="0" err="1"/>
              <a:t>strafrecht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nl-NL" dirty="0"/>
              <a:t>Je kunt alleen worden gestraft voor iets wat </a:t>
            </a:r>
            <a:r>
              <a:rPr lang="nl-NL" b="1" dirty="0"/>
              <a:t>volgens de wet strafbaar is</a:t>
            </a:r>
            <a:r>
              <a:rPr lang="nl-NL" dirty="0"/>
              <a:t>;</a:t>
            </a:r>
          </a:p>
          <a:p>
            <a:pPr>
              <a:buFontTx/>
              <a:buChar char="-"/>
            </a:pPr>
            <a:r>
              <a:rPr lang="nl-NL" dirty="0"/>
              <a:t>Er wordt in de wet en bij de strafoplegging rekening gehouden met de </a:t>
            </a:r>
            <a:r>
              <a:rPr lang="nl-NL" b="1" dirty="0"/>
              <a:t>zwaarte van het delict</a:t>
            </a:r>
            <a:r>
              <a:rPr lang="nl-NL" dirty="0"/>
              <a:t>;</a:t>
            </a:r>
          </a:p>
          <a:p>
            <a:pPr>
              <a:buFontTx/>
              <a:buChar char="-"/>
            </a:pPr>
            <a:r>
              <a:rPr lang="nl-NL" dirty="0"/>
              <a:t>De rechter kijkt ook altijd naar </a:t>
            </a:r>
            <a:r>
              <a:rPr lang="nl-NL" b="1" dirty="0"/>
              <a:t>de situatie </a:t>
            </a:r>
            <a:r>
              <a:rPr lang="nl-NL" dirty="0"/>
              <a:t>waarin het delict plaatsvond;</a:t>
            </a:r>
          </a:p>
          <a:p>
            <a:pPr>
              <a:buFontTx/>
              <a:buChar char="-"/>
            </a:pPr>
            <a:r>
              <a:rPr lang="nl-NL" dirty="0"/>
              <a:t>De rechter moet rekening houden met </a:t>
            </a:r>
            <a:r>
              <a:rPr lang="nl-NL" b="1" dirty="0"/>
              <a:t>de achtergrond en persoonlijke eigenschappen</a:t>
            </a:r>
            <a:r>
              <a:rPr lang="nl-NL" dirty="0"/>
              <a:t> van een verdachte/ dader.</a:t>
            </a:r>
          </a:p>
          <a:p>
            <a:pPr>
              <a:buFontTx/>
              <a:buChar char="-"/>
            </a:pPr>
            <a:r>
              <a:rPr lang="nl-NL" dirty="0"/>
              <a:t>De rechter houdt rekening met </a:t>
            </a:r>
            <a:r>
              <a:rPr lang="nl-NL" b="1" dirty="0"/>
              <a:t>de leeftijd van een verdachte</a:t>
            </a:r>
            <a:r>
              <a:rPr lang="nl-NL" dirty="0"/>
              <a:t>.</a:t>
            </a:r>
            <a:br>
              <a:rPr lang="nl-NL" dirty="0"/>
            </a:br>
            <a:r>
              <a:rPr lang="nl-NL" dirty="0"/>
              <a:t>(Voor jongeren geldt het jeugdstrafrecht).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3182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682E57-7245-CC0D-5FF2-D1AA975F0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5.1: </a:t>
            </a:r>
            <a:r>
              <a:rPr lang="en-US" dirty="0" err="1"/>
              <a:t>Jongeren</a:t>
            </a:r>
            <a:r>
              <a:rPr lang="en-US" dirty="0"/>
              <a:t> tot 12 </a:t>
            </a:r>
            <a:r>
              <a:rPr lang="en-US" dirty="0" err="1"/>
              <a:t>jaar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7F50CC8-553F-AEDD-80D0-89AC85BD6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18181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nl-NL" dirty="0"/>
              <a:t>Kinderen tot 12 jaar kunnen in Nederland niet vervolgd worden en bestraft worden via het strafrecht; (</a:t>
            </a:r>
            <a:r>
              <a:rPr lang="nl-NL" sz="1400" dirty="0"/>
              <a:t>omdat een kind nog niet weet/ beseft dat jij/ zij een wet overtreedt).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   </a:t>
            </a:r>
            <a:r>
              <a:rPr lang="nl-NL" sz="2400" dirty="0"/>
              <a:t>De politie spreek in zo een geval met de ouders of Bureau Jeugdzorg </a:t>
            </a:r>
            <a:br>
              <a:rPr lang="nl-NL" sz="2400" dirty="0"/>
            </a:br>
            <a:r>
              <a:rPr lang="nl-NL" sz="2400" dirty="0"/>
              <a:t>    wordt ingeschakeld.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82111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8A105D-D956-0265-A7E1-B69FC87C4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5.1: </a:t>
            </a:r>
            <a:r>
              <a:rPr lang="en-US" dirty="0" err="1"/>
              <a:t>Jeugdstrafrecht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674DA-FC91-3CF7-FA2F-31E214980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Enkele</a:t>
            </a:r>
            <a:r>
              <a:rPr lang="en-US" dirty="0"/>
              <a:t> </a:t>
            </a:r>
            <a:r>
              <a:rPr lang="en-US" dirty="0" err="1"/>
              <a:t>kenmerken</a:t>
            </a:r>
            <a:r>
              <a:rPr lang="en-US" dirty="0"/>
              <a:t> van het </a:t>
            </a:r>
            <a:r>
              <a:rPr lang="en-US" dirty="0" err="1"/>
              <a:t>jeugdstrafrecht</a:t>
            </a:r>
            <a:r>
              <a:rPr lang="en-US" dirty="0"/>
              <a:t> in Nederland: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Jongeren</a:t>
            </a:r>
            <a:r>
              <a:rPr lang="en-US" dirty="0"/>
              <a:t> van 12 tot 18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vallen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het </a:t>
            </a:r>
            <a:r>
              <a:rPr lang="en-US" dirty="0" err="1"/>
              <a:t>jeugdstrafrecht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Er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speciale</a:t>
            </a:r>
            <a:r>
              <a:rPr lang="en-US" dirty="0"/>
              <a:t>/ </a:t>
            </a:r>
            <a:r>
              <a:rPr lang="en-US" dirty="0" err="1"/>
              <a:t>aparte</a:t>
            </a:r>
            <a:r>
              <a:rPr lang="en-US" dirty="0"/>
              <a:t> </a:t>
            </a:r>
            <a:r>
              <a:rPr lang="en-US" dirty="0" err="1"/>
              <a:t>kinderrechter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Rechtszaken</a:t>
            </a:r>
            <a:r>
              <a:rPr lang="en-US" dirty="0"/>
              <a:t> van </a:t>
            </a:r>
            <a:r>
              <a:rPr lang="en-US" dirty="0" err="1"/>
              <a:t>jongeren</a:t>
            </a:r>
            <a:r>
              <a:rPr lang="en-US" dirty="0"/>
              <a:t> van 12 tot 18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openbaar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kun</a:t>
            </a:r>
            <a:r>
              <a:rPr lang="en-US" dirty="0"/>
              <a:t> je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bezoeken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geïnteresseerde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/>
              <a:t>Er </a:t>
            </a:r>
            <a:r>
              <a:rPr lang="en-US" dirty="0" err="1"/>
              <a:t>gelden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straffen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maatregelen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 van 12 tot 18 </a:t>
            </a:r>
            <a:r>
              <a:rPr lang="en-US" dirty="0" err="1"/>
              <a:t>jaar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6838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C93520-072E-C3D9-A9E8-A0D5C9503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53691" cy="1325563"/>
          </a:xfrm>
        </p:spPr>
        <p:txBody>
          <a:bodyPr/>
          <a:lstStyle/>
          <a:p>
            <a:r>
              <a:rPr lang="en-US" dirty="0"/>
              <a:t>5.1: </a:t>
            </a:r>
            <a:r>
              <a:rPr lang="en-US" dirty="0" err="1"/>
              <a:t>Jeugdstrafrecht</a:t>
            </a:r>
            <a:r>
              <a:rPr lang="en-US" dirty="0"/>
              <a:t> in Nederland, </a:t>
            </a:r>
            <a:r>
              <a:rPr lang="en-US" dirty="0" err="1"/>
              <a:t>maatregelen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C51790-C9B0-00A7-AA45-7B99982AF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We </a:t>
            </a:r>
            <a:r>
              <a:rPr lang="en-US" dirty="0" err="1"/>
              <a:t>kennen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maatregelen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jongeren</a:t>
            </a:r>
            <a:r>
              <a:rPr lang="en-US" dirty="0"/>
              <a:t> van 12 tot 18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het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jeugdstrafrecht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Maatregel</a:t>
            </a:r>
            <a:r>
              <a:rPr lang="en-US" dirty="0"/>
              <a:t> 1: </a:t>
            </a:r>
            <a:r>
              <a:rPr lang="en-US" dirty="0" err="1"/>
              <a:t>Ondertoezichtstelling</a:t>
            </a:r>
            <a:br>
              <a:rPr lang="en-US" dirty="0"/>
            </a:br>
            <a:r>
              <a:rPr lang="en-US" dirty="0"/>
              <a:t>  </a:t>
            </a:r>
            <a:r>
              <a:rPr lang="en-US" sz="1800" dirty="0"/>
              <a:t>Er </a:t>
            </a:r>
            <a:r>
              <a:rPr lang="en-US" sz="1800" dirty="0" err="1"/>
              <a:t>wordt</a:t>
            </a:r>
            <a:r>
              <a:rPr lang="en-US" sz="1800" dirty="0"/>
              <a:t> </a:t>
            </a:r>
            <a:r>
              <a:rPr lang="en-US" sz="1800" dirty="0" err="1"/>
              <a:t>een</a:t>
            </a:r>
            <a:r>
              <a:rPr lang="en-US" sz="1800" dirty="0"/>
              <a:t> </a:t>
            </a:r>
            <a:r>
              <a:rPr lang="en-US" sz="1800" dirty="0" err="1"/>
              <a:t>gezinsvoogd</a:t>
            </a:r>
            <a:r>
              <a:rPr lang="en-US" sz="1800" dirty="0"/>
              <a:t> </a:t>
            </a:r>
            <a:r>
              <a:rPr lang="en-US" sz="1800" dirty="0" err="1"/>
              <a:t>aangewezen</a:t>
            </a:r>
            <a:r>
              <a:rPr lang="en-US" sz="1800" dirty="0"/>
              <a:t> die </a:t>
            </a:r>
            <a:r>
              <a:rPr lang="en-US" sz="1800" dirty="0" err="1"/>
              <a:t>thuis</a:t>
            </a:r>
            <a:r>
              <a:rPr lang="en-US" sz="1800" dirty="0"/>
              <a:t> met de </a:t>
            </a:r>
            <a:r>
              <a:rPr lang="en-US" sz="1800" dirty="0" err="1"/>
              <a:t>ouders</a:t>
            </a:r>
            <a:r>
              <a:rPr lang="en-US" sz="1800" dirty="0"/>
              <a:t> over de </a:t>
            </a:r>
            <a:r>
              <a:rPr lang="en-US" sz="1800" dirty="0" err="1"/>
              <a:t>opvoeding</a:t>
            </a:r>
            <a:r>
              <a:rPr lang="en-US" sz="1800" dirty="0"/>
              <a:t> </a:t>
            </a:r>
            <a:r>
              <a:rPr lang="en-US" sz="1800" dirty="0" err="1"/>
              <a:t>komt</a:t>
            </a:r>
            <a:r>
              <a:rPr lang="en-US" sz="1800" dirty="0"/>
              <a:t> </a:t>
            </a:r>
            <a:r>
              <a:rPr lang="en-US" sz="1800" dirty="0" err="1"/>
              <a:t>praten</a:t>
            </a:r>
            <a:r>
              <a:rPr lang="en-US" sz="1800" dirty="0"/>
              <a:t>.</a:t>
            </a:r>
          </a:p>
          <a:p>
            <a:pPr>
              <a:buFontTx/>
              <a:buChar char="-"/>
            </a:pPr>
            <a:r>
              <a:rPr lang="nl-NL" dirty="0"/>
              <a:t>Maatregel 2: Opvoedingsinrichting</a:t>
            </a:r>
            <a:br>
              <a:rPr lang="nl-NL" dirty="0"/>
            </a:br>
            <a:r>
              <a:rPr lang="nl-NL" sz="1800" dirty="0"/>
              <a:t>Bij zeer ernstige delicten kan de rechter een jongere naar een opvoedingsinrichting/ tuchtschool sturen.</a:t>
            </a:r>
          </a:p>
          <a:p>
            <a:pPr>
              <a:buFontTx/>
              <a:buChar char="-"/>
            </a:pPr>
            <a:r>
              <a:rPr lang="nl-NL" dirty="0"/>
              <a:t>Maatregel 3: een PIJ- maatregel opleggen.</a:t>
            </a:r>
            <a:br>
              <a:rPr lang="nl-NL" dirty="0"/>
            </a:br>
            <a:r>
              <a:rPr lang="nl-NL" sz="1800" dirty="0"/>
              <a:t>Voor jongeren met een lage ontwikkeling of een ziekelijke stoornis geldt dat de rechter hen kan opleggen” Plaatsing in een Inrichting voor Jeugdigen. </a:t>
            </a:r>
            <a:br>
              <a:rPr lang="nl-NL" sz="1800" dirty="0"/>
            </a:br>
            <a:r>
              <a:rPr lang="nl-NL" sz="1800" dirty="0"/>
              <a:t>Hier krijgt zo een jongere een intensieve behandeling  en begeleiding om te voorkomen dat hij/ zij opnieuw een misdrijf pleegt. </a:t>
            </a:r>
            <a:br>
              <a:rPr lang="nl-NL" sz="1800" dirty="0"/>
            </a:br>
            <a:r>
              <a:rPr lang="nl-NL" sz="1800" dirty="0"/>
              <a:t>De PIJ- maatregel kan later (nadat de jongere 18 jaar is geworden) worden omgezet in een TBS- maatregel.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3671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D5F40F-4E5E-49C1-79A9-7F6EC2706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5.1: </a:t>
            </a:r>
            <a:r>
              <a:rPr lang="en-US" dirty="0" err="1"/>
              <a:t>Ontwikkelingsniveau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449275-05DC-1C44-68C3-22F6EFC88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err="1"/>
              <a:t>Jongeren</a:t>
            </a:r>
            <a:r>
              <a:rPr lang="en-US" dirty="0"/>
              <a:t> van 16 t/m 23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in Nederland </a:t>
            </a:r>
            <a:r>
              <a:rPr lang="en-US" dirty="0" err="1"/>
              <a:t>veroordeeld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minderjarige</a:t>
            </a:r>
            <a:r>
              <a:rPr lang="en-US" dirty="0"/>
              <a:t> of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volwassen</a:t>
            </a:r>
            <a:r>
              <a:rPr lang="en-US" dirty="0"/>
              <a:t>, </a:t>
            </a:r>
            <a:r>
              <a:rPr lang="en-US" dirty="0" err="1"/>
              <a:t>afhankelijk</a:t>
            </a:r>
            <a:r>
              <a:rPr lang="en-US" dirty="0"/>
              <a:t> van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ontwikkelingsniveau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nl-NL" dirty="0"/>
              <a:t>De rechter kan dus een bij een minderjarige beslissen dat een harde aanpak meer baat heeft (meer op gaat leveren), terwijl een 22- jarige meer baat heeft bij begeleiding.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/>
              <a:t>Met deze (persoonsgerichte) aanpak hoopt de wetgever dat jonge daders zich zo ontwikkelen dat ze niet in herhaling vallen.</a:t>
            </a:r>
          </a:p>
        </p:txBody>
      </p:sp>
    </p:spTree>
    <p:extLst>
      <p:ext uri="{BB962C8B-B14F-4D97-AF65-F5344CB8AC3E}">
        <p14:creationId xmlns:p14="http://schemas.microsoft.com/office/powerpoint/2010/main" val="1990941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D5034F-9309-B671-0235-F62E3E801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5.2: </a:t>
            </a:r>
            <a:r>
              <a:rPr lang="en-US" dirty="0" err="1"/>
              <a:t>Wetboek</a:t>
            </a:r>
            <a:r>
              <a:rPr lang="en-US" dirty="0"/>
              <a:t> van </a:t>
            </a:r>
            <a:r>
              <a:rPr lang="en-US" dirty="0" err="1"/>
              <a:t>Strafvordering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226102C-8177-716B-A89E-B434A0DE4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rechtsstaat</a:t>
            </a:r>
            <a:r>
              <a:rPr lang="en-US" dirty="0"/>
              <a:t>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strafproces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regels </a:t>
            </a:r>
            <a:r>
              <a:rPr lang="en-US" dirty="0" err="1"/>
              <a:t>gebonden</a:t>
            </a:r>
            <a:r>
              <a:rPr lang="en-US" dirty="0"/>
              <a:t>;</a:t>
            </a:r>
          </a:p>
          <a:p>
            <a:endParaRPr lang="nl-NL" dirty="0"/>
          </a:p>
          <a:p>
            <a:r>
              <a:rPr lang="nl-NL" dirty="0"/>
              <a:t>Al deze regels zijn vastgelegd in het Wetboek van Strafvordering;</a:t>
            </a:r>
            <a:br>
              <a:rPr lang="nl-NL" dirty="0"/>
            </a:br>
            <a:r>
              <a:rPr lang="nl-NL" dirty="0"/>
              <a:t>Hierin zijn o.a. vastgelegd:</a:t>
            </a:r>
          </a:p>
          <a:p>
            <a:pPr marL="0" indent="0">
              <a:buNone/>
            </a:pPr>
            <a:r>
              <a:rPr lang="nl-NL" dirty="0"/>
              <a:t>   &amp; De bevoegdheden van de politie en de officier van justitie;</a:t>
            </a:r>
            <a:br>
              <a:rPr lang="nl-NL" dirty="0"/>
            </a:br>
            <a:r>
              <a:rPr lang="nl-NL" dirty="0"/>
              <a:t>   &amp; De rechten van een verdachte (</a:t>
            </a:r>
            <a:r>
              <a:rPr lang="nl-NL" sz="1800" dirty="0"/>
              <a:t>zodat er gezorgd kan worden voor ‘ rechtsbescherming’)</a:t>
            </a:r>
            <a:br>
              <a:rPr lang="nl-NL" sz="1800" dirty="0"/>
            </a:br>
            <a:r>
              <a:rPr lang="nl-NL" sz="1800" dirty="0"/>
              <a:t>                                                                                                Zie hoofdstuk 4: Rechtstaat</a:t>
            </a:r>
            <a:br>
              <a:rPr lang="nl-NL" sz="1800" dirty="0"/>
            </a:br>
            <a:r>
              <a:rPr lang="nl-NL" sz="1800" dirty="0"/>
              <a:t>                                                                                                                              Rechtshandhaving</a:t>
            </a:r>
            <a:br>
              <a:rPr lang="nl-NL" sz="1800" dirty="0"/>
            </a:br>
            <a:r>
              <a:rPr lang="nl-NL" sz="1800" dirty="0"/>
              <a:t>                                                                                                                              Rechtsbescherming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4440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E54858-1A46-8E9C-DCC0-55117DB59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5.2: De </a:t>
            </a:r>
            <a:r>
              <a:rPr lang="en-US" dirty="0" err="1"/>
              <a:t>rechten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BC7ACA1-3363-CB4C-BC87-86CAD8CBE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73287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belangrijkste</a:t>
            </a:r>
            <a:r>
              <a:rPr lang="en-US" dirty="0"/>
              <a:t> </a:t>
            </a:r>
            <a:r>
              <a:rPr lang="en-US" dirty="0" err="1"/>
              <a:t>rechten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verdachte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>
              <a:buFontTx/>
              <a:buChar char="-"/>
            </a:pPr>
            <a:r>
              <a:rPr lang="en-US" dirty="0"/>
              <a:t>Je bent pas </a:t>
            </a:r>
            <a:r>
              <a:rPr lang="en-US" b="1" dirty="0" err="1"/>
              <a:t>verdachte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i="1" dirty="0"/>
              <a:t>er </a:t>
            </a:r>
            <a:r>
              <a:rPr lang="en-US" i="1" dirty="0" err="1"/>
              <a:t>een</a:t>
            </a:r>
            <a:r>
              <a:rPr lang="en-US" i="1" dirty="0"/>
              <a:t> </a:t>
            </a:r>
            <a:r>
              <a:rPr lang="en-US" i="1" dirty="0" err="1"/>
              <a:t>redelijk</a:t>
            </a:r>
            <a:r>
              <a:rPr lang="en-US" i="1" dirty="0"/>
              <a:t> </a:t>
            </a:r>
            <a:r>
              <a:rPr lang="en-US" i="1" dirty="0" err="1"/>
              <a:t>vermoeden</a:t>
            </a:r>
            <a:r>
              <a:rPr lang="en-US" i="1" dirty="0"/>
              <a:t> is </a:t>
            </a:r>
            <a:r>
              <a:rPr lang="en-US" i="1" dirty="0" err="1"/>
              <a:t>dat</a:t>
            </a:r>
            <a:r>
              <a:rPr lang="en-US" i="1" dirty="0"/>
              <a:t> je </a:t>
            </a:r>
            <a:r>
              <a:rPr lang="en-US" i="1" dirty="0" err="1"/>
              <a:t>schuldig</a:t>
            </a:r>
            <a:r>
              <a:rPr lang="en-US" i="1" dirty="0"/>
              <a:t> bent </a:t>
            </a:r>
            <a:r>
              <a:rPr lang="en-US" i="1" dirty="0" err="1"/>
              <a:t>aan</a:t>
            </a:r>
            <a:r>
              <a:rPr lang="en-US" i="1" dirty="0"/>
              <a:t> </a:t>
            </a:r>
            <a:r>
              <a:rPr lang="en-US" i="1" dirty="0" err="1"/>
              <a:t>een</a:t>
            </a:r>
            <a:r>
              <a:rPr lang="en-US" i="1" dirty="0"/>
              <a:t> </a:t>
            </a:r>
            <a:r>
              <a:rPr lang="en-US" i="1" dirty="0" err="1"/>
              <a:t>strafbaar</a:t>
            </a:r>
            <a:r>
              <a:rPr lang="en-US" i="1" dirty="0"/>
              <a:t> </a:t>
            </a:r>
            <a:r>
              <a:rPr lang="en-US" i="1" dirty="0" err="1"/>
              <a:t>feit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nl-NL" dirty="0"/>
              <a:t>De verdachte heeft </a:t>
            </a:r>
            <a:r>
              <a:rPr lang="nl-NL" b="1" dirty="0"/>
              <a:t>het recht te weten </a:t>
            </a:r>
            <a:r>
              <a:rPr lang="nl-NL" dirty="0"/>
              <a:t>waar hij van verdacht wordt;</a:t>
            </a:r>
          </a:p>
          <a:p>
            <a:pPr>
              <a:buFontTx/>
              <a:buChar char="-"/>
            </a:pPr>
            <a:r>
              <a:rPr lang="nl-NL" dirty="0"/>
              <a:t>De politie moet de verdachte er op wijzen dat hij recht heeft op </a:t>
            </a:r>
            <a:r>
              <a:rPr lang="nl-NL" b="1" dirty="0"/>
              <a:t>hulp van een advocaat </a:t>
            </a:r>
            <a:r>
              <a:rPr lang="nl-NL" dirty="0"/>
              <a:t>vanaf het moment van </a:t>
            </a:r>
            <a:r>
              <a:rPr lang="nl-NL" dirty="0" err="1"/>
              <a:t>inverzekeringsstelling</a:t>
            </a:r>
            <a:r>
              <a:rPr lang="nl-NL" dirty="0"/>
              <a:t>;</a:t>
            </a:r>
            <a:br>
              <a:rPr lang="nl-NL" dirty="0"/>
            </a:br>
            <a:r>
              <a:rPr lang="nl-NL" sz="1800" dirty="0"/>
              <a:t>(Dat is als je als verdachte langer dan 9 uur wordt vastgehouden voor verhoor op het politiebureau).</a:t>
            </a:r>
          </a:p>
          <a:p>
            <a:pPr>
              <a:buFontTx/>
              <a:buChar char="-"/>
            </a:pPr>
            <a:r>
              <a:rPr lang="nl-NL" dirty="0"/>
              <a:t>Een verdachte heeft </a:t>
            </a:r>
            <a:r>
              <a:rPr lang="nl-NL" b="1" dirty="0"/>
              <a:t>het recht om te zwijgen</a:t>
            </a:r>
            <a:r>
              <a:rPr lang="nl-NL" dirty="0"/>
              <a:t>;</a:t>
            </a:r>
          </a:p>
          <a:p>
            <a:pPr>
              <a:buFontTx/>
              <a:buChar char="-"/>
            </a:pPr>
            <a:r>
              <a:rPr lang="nl-NL" dirty="0"/>
              <a:t>De politie mag een verdachte maar een </a:t>
            </a:r>
            <a:r>
              <a:rPr lang="nl-NL" b="1" dirty="0"/>
              <a:t>beperkte tijd vasthouden</a:t>
            </a:r>
            <a:r>
              <a:rPr lang="nl-NL" dirty="0"/>
              <a:t>;</a:t>
            </a:r>
          </a:p>
          <a:p>
            <a:pPr marL="0" indent="0">
              <a:buNone/>
            </a:pPr>
            <a:r>
              <a:rPr lang="nl-NL" dirty="0"/>
              <a:t>   (</a:t>
            </a:r>
            <a:r>
              <a:rPr lang="nl-NL" sz="1800" dirty="0"/>
              <a:t>Hoe zwaarder het misdrijf waarvan iemand verdacht wordt, hoe langer iemand kan worden vastgehouden in voorarrest).</a:t>
            </a:r>
            <a:br>
              <a:rPr lang="nl-NL" dirty="0"/>
            </a:br>
            <a:r>
              <a:rPr lang="nl-NL" dirty="0"/>
              <a:t>-    Elke verdachte heeft </a:t>
            </a:r>
            <a:r>
              <a:rPr lang="nl-NL" b="1" dirty="0"/>
              <a:t>recht op een eerlijk proces voor een onafhankelijke rechter</a:t>
            </a:r>
            <a:r>
              <a:rPr lang="nl-NL" dirty="0"/>
              <a:t>;</a:t>
            </a:r>
          </a:p>
          <a:p>
            <a:pPr>
              <a:buFontTx/>
              <a:buChar char="-"/>
            </a:pPr>
            <a:r>
              <a:rPr lang="nl-NL" dirty="0"/>
              <a:t>Tijdens het proces heeft een verdachte </a:t>
            </a:r>
            <a:r>
              <a:rPr lang="nl-NL" b="1" dirty="0"/>
              <a:t>recht op rechtsbijstand</a:t>
            </a:r>
            <a:r>
              <a:rPr lang="nl-NL" dirty="0"/>
              <a:t>;</a:t>
            </a:r>
            <a:br>
              <a:rPr lang="nl-NL" dirty="0"/>
            </a:br>
            <a:r>
              <a:rPr lang="nl-NL" dirty="0"/>
              <a:t>(bv. een advocaat of een tolk als hij de NL taal niet spreekt). </a:t>
            </a:r>
          </a:p>
          <a:p>
            <a:pPr>
              <a:buFontTx/>
              <a:buChar char="-"/>
            </a:pPr>
            <a:r>
              <a:rPr lang="nl-NL" dirty="0"/>
              <a:t>Een </a:t>
            </a:r>
            <a:r>
              <a:rPr lang="nl-NL" b="1" dirty="0"/>
              <a:t>verdachte is onschuldig totdat hij door een rechter schuldig is bevonden</a:t>
            </a:r>
            <a:r>
              <a:rPr lang="nl-NL" dirty="0"/>
              <a:t>;</a:t>
            </a:r>
          </a:p>
          <a:p>
            <a:pPr>
              <a:buFontTx/>
              <a:buChar char="-"/>
            </a:pPr>
            <a:r>
              <a:rPr lang="nl-NL" dirty="0"/>
              <a:t>Als de rechter vindt dat er te weinig bewijs is tegen een verdachte volgt </a:t>
            </a:r>
            <a:r>
              <a:rPr lang="nl-NL" b="1" dirty="0"/>
              <a:t>vrijspraak</a:t>
            </a:r>
            <a:r>
              <a:rPr lang="nl-NL" dirty="0"/>
              <a:t>;</a:t>
            </a:r>
          </a:p>
          <a:p>
            <a:pPr>
              <a:buFontTx/>
              <a:buChar char="-"/>
            </a:pPr>
            <a:r>
              <a:rPr lang="nl-NL" dirty="0"/>
              <a:t>Na de uitspraak van een rechter mag de verdachte (en ook het OM) </a:t>
            </a:r>
            <a:r>
              <a:rPr lang="nl-NL" b="1" dirty="0"/>
              <a:t>in hoger beroep gaan</a:t>
            </a:r>
            <a:r>
              <a:rPr lang="nl-NL" dirty="0"/>
              <a:t>;</a:t>
            </a:r>
          </a:p>
          <a:p>
            <a:pPr>
              <a:buFontTx/>
              <a:buChar char="-"/>
            </a:pPr>
            <a:r>
              <a:rPr lang="nl-NL" dirty="0"/>
              <a:t>Misdrijven en overtredingen kunnen </a:t>
            </a:r>
            <a:r>
              <a:rPr lang="nl-NL" b="1" dirty="0"/>
              <a:t>verjaren</a:t>
            </a:r>
            <a:r>
              <a:rPr lang="nl-NL" dirty="0"/>
              <a:t>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858554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1157</Words>
  <Application>Microsoft Office PowerPoint</Application>
  <PresentationFormat>Breedbeeld</PresentationFormat>
  <Paragraphs>75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Kantoorthema</vt:lpstr>
      <vt:lpstr>H5: Het strafrecht</vt:lpstr>
      <vt:lpstr>5.1: Het strafrecht</vt:lpstr>
      <vt:lpstr>5.1: Uitgangspunten van het strafrecht</vt:lpstr>
      <vt:lpstr>5.1: Jongeren tot 12 jaar</vt:lpstr>
      <vt:lpstr>5.1: Jeugdstrafrecht</vt:lpstr>
      <vt:lpstr>5.1: Jeugdstrafrecht in Nederland, maatregelen</vt:lpstr>
      <vt:lpstr>5.1: Ontwikkelingsniveau</vt:lpstr>
      <vt:lpstr>5.2: Wetboek van Strafvordering</vt:lpstr>
      <vt:lpstr>5.2: De rechten van een verdachte</vt:lpstr>
      <vt:lpstr>5.2: Hoe lang kun je als verdachte worden vastgehouden?</vt:lpstr>
      <vt:lpstr>5.2: Rechten en belangen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H5: Het strafrecht</dc:title>
  <dc:creator>Fluitsma, D.W.P.M. (Daniel)</dc:creator>
  <cp:lastModifiedBy>Fluitsma, D.W.P.M. (Daniel)</cp:lastModifiedBy>
  <cp:revision>1</cp:revision>
  <dcterms:created xsi:type="dcterms:W3CDTF">2023-01-05T10:07:20Z</dcterms:created>
  <dcterms:modified xsi:type="dcterms:W3CDTF">2023-01-17T09:02:15Z</dcterms:modified>
</cp:coreProperties>
</file>